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331" r:id="rId4"/>
    <p:sldId id="396" r:id="rId5"/>
    <p:sldId id="398" r:id="rId6"/>
    <p:sldId id="399" r:id="rId7"/>
    <p:sldId id="332" r:id="rId8"/>
    <p:sldId id="400" r:id="rId9"/>
    <p:sldId id="401" r:id="rId10"/>
    <p:sldId id="333" r:id="rId11"/>
    <p:sldId id="334" r:id="rId12"/>
    <p:sldId id="335" r:id="rId13"/>
    <p:sldId id="402" r:id="rId14"/>
    <p:sldId id="394" r:id="rId1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6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4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Click to edit Master text styles</a:t>
            </a: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600" b="0" strike="noStrike" spc="-1">
                <a:solidFill>
                  <a:srgbClr val="404040"/>
                </a:solidFill>
                <a:latin typeface="Century Gothic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400" b="0" strike="noStrike" spc="-1">
                <a:solidFill>
                  <a:srgbClr val="404040"/>
                </a:solidFill>
                <a:latin typeface="Century Gothic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Fifth level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4A60874-7E0C-4FC8-A98F-F29ECE7A204A}" type="datetime">
              <a:rPr lang="en-US" sz="900" b="0" strike="noStrike" spc="-1">
                <a:solidFill>
                  <a:srgbClr val="8B8B8B"/>
                </a:solidFill>
                <a:latin typeface="Century Gothic"/>
              </a:rPr>
              <a:t>2/7/2022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31" name="Freeform 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PlaceHolder 5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8232A9A-0F9C-4E53-A71C-70E4E803D177}" type="slidenum">
              <a:rPr lang="en-US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en-GB" sz="2000" b="0" strike="noStrike" spc="-1">
              <a:latin typeface="Times New Roman"/>
            </a:endParaRPr>
          </a:p>
        </p:txBody>
      </p:sp>
      <p:pic>
        <p:nvPicPr>
          <p:cNvPr id="34" name="Picture 9"/>
          <p:cNvPicPr/>
          <p:nvPr/>
        </p:nvPicPr>
        <p:blipFill>
          <a:blip r:embed="rId14"/>
          <a:stretch/>
        </p:blipFill>
        <p:spPr>
          <a:xfrm>
            <a:off x="169560" y="6685200"/>
            <a:ext cx="12022200" cy="212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2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4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85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5FC2000-29BF-4132-B058-3B9CD08C7F4D}" type="datetime">
              <a:rPr lang="en-US" sz="900" b="0" strike="noStrike" spc="-1">
                <a:solidFill>
                  <a:srgbClr val="8B8B8B"/>
                </a:solidFill>
                <a:latin typeface="Century Gothic"/>
              </a:rPr>
              <a:t>2/7/2022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01" name="Freeform 6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cxn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PlaceHolder 4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C66DDDD-30E9-4C62-B1B4-45462265CB92}" type="slidenum">
              <a:rPr lang="en-US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en-GB" sz="2000" b="0" strike="noStrike" spc="-1"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687040" y="912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262626"/>
                </a:solidFill>
                <a:latin typeface="Century Gothic"/>
              </a:rPr>
              <a:t>Artificial Intelligence</a:t>
            </a:r>
            <a:endParaRPr lang="en-US" sz="54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Century Gothic"/>
              </a:rPr>
              <a:t>Dr. Piyush Joshi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pic>
        <p:nvPicPr>
          <p:cNvPr id="142" name="Picture 8"/>
          <p:cNvPicPr/>
          <p:nvPr/>
        </p:nvPicPr>
        <p:blipFill>
          <a:blip r:embed="rId2"/>
          <a:stretch/>
        </p:blipFill>
        <p:spPr>
          <a:xfrm>
            <a:off x="5837760" y="3175200"/>
            <a:ext cx="4464720" cy="2959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Century Gothic"/>
              </a:rPr>
              <a:t>Hill-climbing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2620800" y="1628640"/>
            <a:ext cx="9045720" cy="4953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Hill climbing does not look ahead beyond the immediate neighbors of the current state.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The algorithm does not maintain a search tree, so the data structure for the current node need only record the state and the value of the objective function. 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Objective function is to maximize </a:t>
            </a:r>
            <a:r>
              <a:rPr lang="en-US" sz="1800" b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Elevation (fitness value)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 if your climbing on hill.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262626"/>
                </a:solidFill>
                <a:latin typeface="Century Gothic"/>
              </a:rPr>
              <a:t>Hill-climbing search</a:t>
            </a:r>
            <a:endParaRPr lang="en-US" sz="3600" b="0" strike="noStrike" spc="-1" dirty="0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2629800" y="1484280"/>
            <a:ext cx="9027720" cy="498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Greedy algorithms often perform quite well and Hill climbing often makes rapid progress toward a solution</a:t>
            </a:r>
            <a:r>
              <a:rPr lang="en-US" sz="1800" b="0" strike="noStrike" spc="-1" dirty="0" smtClean="0">
                <a:solidFill>
                  <a:srgbClr val="404040"/>
                </a:solidFill>
                <a:latin typeface="Century Gothic"/>
                <a:ea typeface="Century Gothic"/>
              </a:rPr>
              <a:t>.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No backtracking possible</a:t>
            </a:r>
            <a:r>
              <a:rPr lang="en-US" sz="1800" b="0" strike="noStrike" spc="-1" dirty="0" smtClean="0">
                <a:solidFill>
                  <a:srgbClr val="404040"/>
                </a:solidFill>
                <a:latin typeface="Century Gothic"/>
                <a:ea typeface="Century Gothic"/>
              </a:rPr>
              <a:t>.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However, hill climbing often gets stuck for the following reasons: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6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Local Maxima</a:t>
            </a:r>
            <a:endParaRPr lang="en-US" sz="16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6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Plateau /flat area</a:t>
            </a:r>
            <a:endParaRPr lang="en-US" sz="1600" b="0" strike="noStrike" spc="-1" dirty="0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262626"/>
                </a:solidFill>
                <a:latin typeface="Century Gothic"/>
              </a:rPr>
              <a:t>Hill-climbing search</a:t>
            </a:r>
            <a:r>
              <a:rPr lang="en-US" spc="-1" dirty="0">
                <a:solidFill>
                  <a:srgbClr val="000000"/>
                </a:solidFill>
                <a:latin typeface="Century Gothic"/>
              </a:rPr>
              <a:t/>
            </a:r>
            <a:br>
              <a:rPr lang="en-US" spc="-1" dirty="0">
                <a:solidFill>
                  <a:srgbClr val="000000"/>
                </a:solidFill>
                <a:latin typeface="Century Gothic"/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45" y="1454727"/>
            <a:ext cx="1008170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2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2752931" y="1522264"/>
            <a:ext cx="8302996" cy="4005699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55531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262626"/>
                </a:solidFill>
                <a:latin typeface="Century Gothic"/>
              </a:rPr>
              <a:t>Local Search</a:t>
            </a:r>
            <a:endParaRPr lang="en-US" sz="3600" b="0" strike="noStrike" spc="-1" dirty="0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2647800" y="1574640"/>
            <a:ext cx="9059400" cy="5017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The search algorithms that we have seen so far are designed to explore search spaces systematically.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 When a goal is found, the path to that goal also constitutes a solution to the problem. 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2505991" y="889061"/>
            <a:ext cx="9159535" cy="4751990"/>
          </a:xfrm>
        </p:spPr>
        <p:txBody>
          <a:bodyPr/>
          <a:lstStyle/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Many important applications such as integrated-circuit design, factory-floor layout, job-shop scheduling, automatic programming, telecommunications network optimization, vehicle routing. and portfolio management</a:t>
            </a:r>
            <a:r>
              <a:rPr lang="en-US" sz="1800" spc="-1" dirty="0" smtClean="0">
                <a:solidFill>
                  <a:srgbClr val="404040"/>
                </a:solidFill>
                <a:latin typeface="Century Gothic"/>
              </a:rPr>
              <a:t>.</a:t>
            </a:r>
          </a:p>
          <a:p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If the path to the goal does not matter, we might consider a different class of algorithms, ones that do not worry about paths at all.</a:t>
            </a:r>
          </a:p>
          <a:p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Local search algorithms operate using a single current node (rather than multiple paths) and generally move only to neighbors of that node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0489" y="889061"/>
            <a:ext cx="5475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pc="-1" dirty="0">
                <a:solidFill>
                  <a:srgbClr val="262626"/>
                </a:solidFill>
                <a:latin typeface="Century Gothic"/>
              </a:rPr>
              <a:t>Local Search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81280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2602973" y="528843"/>
            <a:ext cx="9159535" cy="4751990"/>
          </a:xfrm>
        </p:spPr>
        <p:txBody>
          <a:bodyPr/>
          <a:lstStyle/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Local search algorithms are useful for solving pure optimization</a:t>
            </a: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problems, in which the aim is to find the best state according to</a:t>
            </a: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an objective function.</a:t>
            </a:r>
          </a:p>
          <a:p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To understand local search, consider the state-space </a:t>
            </a:r>
            <a:r>
              <a:rPr lang="en-US" sz="1800" spc="-1" dirty="0" smtClean="0">
                <a:solidFill>
                  <a:srgbClr val="404040"/>
                </a:solidFill>
                <a:latin typeface="Century Gothic"/>
              </a:rPr>
              <a:t>landscape </a:t>
            </a:r>
          </a:p>
          <a:p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A landscape has both "location" (defined by the state) and "elevation"</a:t>
            </a: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(defined by the value of the heuristic cost function or objective</a:t>
            </a: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function).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0489" y="889061"/>
            <a:ext cx="5475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pc="-1" dirty="0">
                <a:solidFill>
                  <a:srgbClr val="262626"/>
                </a:solidFill>
                <a:latin typeface="Century Gothic"/>
              </a:rPr>
              <a:t>Local Search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9307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2602973" y="528843"/>
            <a:ext cx="9159535" cy="4751990"/>
          </a:xfrm>
        </p:spPr>
        <p:txBody>
          <a:bodyPr/>
          <a:lstStyle/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If elevation corresponds to cost, then the aim is to find the lowest</a:t>
            </a: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valley—a global minimum; if elevation corresponds to an</a:t>
            </a: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objective function, then the aim is to find the highest peak—a</a:t>
            </a: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global maximum</a:t>
            </a:r>
          </a:p>
          <a:p>
            <a:endParaRPr lang="en-US" sz="1800" spc="-1" dirty="0">
              <a:solidFill>
                <a:srgbClr val="404040"/>
              </a:solidFill>
              <a:latin typeface="Century Gothic"/>
            </a:endParaRP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Local search algorithms explore this landscape. A complete local</a:t>
            </a: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search algorithm always finds a goal if one exists; an optimal</a:t>
            </a:r>
          </a:p>
          <a:p>
            <a:r>
              <a:rPr lang="en-US" sz="1800" spc="-1" dirty="0">
                <a:solidFill>
                  <a:srgbClr val="404040"/>
                </a:solidFill>
                <a:latin typeface="Century Gothic"/>
              </a:rPr>
              <a:t>algorithm always finds a global minimum/maximum.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0489" y="889061"/>
            <a:ext cx="5475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spc="-1" dirty="0">
                <a:solidFill>
                  <a:srgbClr val="262626"/>
                </a:solidFill>
                <a:latin typeface="Century Gothic"/>
              </a:rPr>
              <a:t>Local Search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3057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Local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2647800" y="1574640"/>
            <a:ext cx="9059400" cy="5017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In many problems, however, </a:t>
            </a:r>
            <a:r>
              <a:rPr lang="en-US" sz="1800" b="1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the path to the goal is irrelevant</a:t>
            </a: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.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Local search algorithms operate using a single current node (rather than multiple paths) and generally move only to neighbors of that node.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Two key advantages: 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They use very little memory—usually a constant amount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They can often find reasonable solutions in large or infinite (continuous) state spaces for which systematic algorithms are unsuitable.</a:t>
            </a:r>
            <a:endParaRPr lang="en-US" sz="1800" b="0" strike="noStrike" spc="-1" dirty="0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Hill climbing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46" y="1904760"/>
            <a:ext cx="7621314" cy="20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5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Hill climbing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80" y="1904760"/>
            <a:ext cx="9192524" cy="24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54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Century Gothic"/>
              </a:rPr>
              <a:t>Hill-climbing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2620800" y="1628640"/>
            <a:ext cx="9045720" cy="4953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It is a local search algorithm having knowledge of local domain.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It is simply a loop that continually moves in the direction of increasing value—that is, uphill. It terminates when it reaches a “peak” where no neighbor has a higher value.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If neighbor state (New evaluated state) is better than current state then make it is a new state.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20623</TotalTime>
  <Words>295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Century Gothic</vt:lpstr>
      <vt:lpstr>DejaVu Sans</vt:lpstr>
      <vt:lpstr>Symbol</vt:lpstr>
      <vt:lpstr>Times New Roman</vt:lpstr>
      <vt:lpstr>Wingdings</vt:lpstr>
      <vt:lpstr>Wingdings 3</vt:lpstr>
      <vt:lpstr>Office Theme</vt:lpstr>
      <vt:lpstr>Office Theme</vt:lpstr>
      <vt:lpstr>Artificial Intelligence</vt:lpstr>
      <vt:lpstr>Local Search</vt:lpstr>
      <vt:lpstr>PowerPoint Presentation</vt:lpstr>
      <vt:lpstr>PowerPoint Presentation</vt:lpstr>
      <vt:lpstr>PowerPoint Presentation</vt:lpstr>
      <vt:lpstr>Local Search</vt:lpstr>
      <vt:lpstr>Hill climbing</vt:lpstr>
      <vt:lpstr>Hill climbing</vt:lpstr>
      <vt:lpstr>Hill-climbing search</vt:lpstr>
      <vt:lpstr>Hill-climbing search</vt:lpstr>
      <vt:lpstr>Hill-climbing search </vt:lpstr>
      <vt:lpstr>Hill-climbing search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Dr Piyush Joshi</cp:lastModifiedBy>
  <cp:revision>1656</cp:revision>
  <dcterms:created xsi:type="dcterms:W3CDTF">2021-07-01T03:34:46Z</dcterms:created>
  <dcterms:modified xsi:type="dcterms:W3CDTF">2022-02-07T04:23:36Z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134</vt:i4>
  </property>
</Properties>
</file>